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98" autoAdjust="0"/>
    <p:restoredTop sz="94660"/>
  </p:normalViewPr>
  <p:slideViewPr>
    <p:cSldViewPr snapToGrid="0">
      <p:cViewPr>
        <p:scale>
          <a:sx n="80" d="100"/>
          <a:sy n="80" d="100"/>
        </p:scale>
        <p:origin x="630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Presentation by </a:t>
            </a:r>
            <a:r>
              <a:rPr lang="en-US" dirty="0" err="1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Vina</a:t>
            </a:r>
            <a:r>
              <a:rPr lang="en-US" dirty="0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 Le</a:t>
            </a:r>
          </a:p>
          <a:p>
            <a:r>
              <a:rPr lang="en-US" dirty="0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Java CS372 17JA</a:t>
            </a:r>
            <a:endParaRPr lang="en-US" dirty="0">
              <a:solidFill>
                <a:srgbClr val="0070C0"/>
              </a:solidFill>
              <a:latin typeface="Gill Sans Ultra Bold" panose="020B0A020201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520457"/>
            <a:ext cx="4114800" cy="161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32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5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1114590"/>
          </a:xfrm>
        </p:spPr>
        <p:txBody>
          <a:bodyPr/>
          <a:lstStyle/>
          <a:p>
            <a:r>
              <a:rPr lang="en-US" cap="none" dirty="0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THE PROJECT</a:t>
            </a:r>
            <a:endParaRPr lang="en-US" cap="none" dirty="0">
              <a:solidFill>
                <a:srgbClr val="0070C0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733108"/>
            <a:ext cx="10363826" cy="4058091"/>
          </a:xfrm>
        </p:spPr>
        <p:txBody>
          <a:bodyPr>
            <a:normAutofit/>
          </a:bodyPr>
          <a:lstStyle/>
          <a:p>
            <a:r>
              <a:rPr lang="en-US" sz="2600" cap="none" dirty="0" smtClean="0">
                <a:latin typeface="Berlin Sans FB" panose="020E0602020502020306" pitchFamily="34" charset="0"/>
              </a:rPr>
              <a:t>A console arcade game </a:t>
            </a:r>
          </a:p>
          <a:p>
            <a:r>
              <a:rPr lang="en-US" sz="2600" cap="none" dirty="0" smtClean="0">
                <a:latin typeface="Berlin Sans FB" panose="020E0602020502020306" pitchFamily="34" charset="0"/>
              </a:rPr>
              <a:t>Objective: Break the bricks before lives run out.</a:t>
            </a:r>
          </a:p>
          <a:p>
            <a:r>
              <a:rPr lang="en-US" sz="2600" cap="none" dirty="0" smtClean="0">
                <a:latin typeface="Berlin Sans FB" panose="020E0602020502020306" pitchFamily="34" charset="0"/>
              </a:rPr>
              <a:t>Fun and challenging levels</a:t>
            </a:r>
          </a:p>
          <a:p>
            <a:pPr lvl="1"/>
            <a:r>
              <a:rPr lang="en-US" sz="2600" cap="none" dirty="0" smtClean="0">
                <a:latin typeface="Berlin Sans FB" panose="020E0602020502020306" pitchFamily="34" charset="0"/>
              </a:rPr>
              <a:t>There are only TEN levels</a:t>
            </a:r>
          </a:p>
          <a:p>
            <a:r>
              <a:rPr lang="en-US" sz="2600" cap="none" dirty="0" smtClean="0">
                <a:latin typeface="Berlin Sans FB" panose="020E0602020502020306" pitchFamily="34" charset="0"/>
              </a:rPr>
              <a:t>Uses images to display game </a:t>
            </a:r>
          </a:p>
          <a:p>
            <a:endParaRPr lang="en-US" sz="2600" cap="none" dirty="0" smtClean="0">
              <a:latin typeface="Baskerville Old Face" panose="020206020805050203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491" y="4012240"/>
            <a:ext cx="1619250" cy="1619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7491" y="1938891"/>
            <a:ext cx="1619250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135855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The program</a:t>
            </a:r>
            <a:endParaRPr lang="en-US" dirty="0">
              <a:solidFill>
                <a:srgbClr val="0070C0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669312"/>
            <a:ext cx="10363826" cy="4121887"/>
          </a:xfrm>
        </p:spPr>
        <p:txBody>
          <a:bodyPr>
            <a:normAutofit/>
          </a:bodyPr>
          <a:lstStyle/>
          <a:p>
            <a:r>
              <a:rPr lang="en-US" sz="2600" cap="none" dirty="0" smtClean="0">
                <a:latin typeface="Berlin Sans FB" panose="020E0602020502020306" pitchFamily="34" charset="0"/>
              </a:rPr>
              <a:t>Has eleven classes: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‘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Ball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’, ‘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Bat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’, ‘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Brick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’, and ‘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Bonus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 are implemented by ‘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Level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‘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Level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 and ‘</a:t>
            </a:r>
            <a:r>
              <a:rPr lang="en-US" sz="2400" i="1" cap="none" dirty="0" err="1" smtClean="0">
                <a:latin typeface="Berlin Sans FB" panose="020E0602020502020306" pitchFamily="34" charset="0"/>
              </a:rPr>
              <a:t>LevelData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 creates the orientation of the bricks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‘</a:t>
            </a:r>
            <a:r>
              <a:rPr lang="en-US" sz="2400" i="1" cap="none" dirty="0" err="1" smtClean="0">
                <a:latin typeface="Berlin Sans FB" panose="020E0602020502020306" pitchFamily="34" charset="0"/>
              </a:rPr>
              <a:t>Config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 class contains the game’s properties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‘</a:t>
            </a:r>
            <a:r>
              <a:rPr lang="en-US" sz="2400" i="1" cap="none" dirty="0" err="1" smtClean="0">
                <a:latin typeface="Berlin Sans FB" panose="020E0602020502020306" pitchFamily="34" charset="0"/>
              </a:rPr>
              <a:t>Util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 class assigns random values to all bonuses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‘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Main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 and ‘</a:t>
            </a:r>
            <a:r>
              <a:rPr lang="en-US" sz="2400" i="1" cap="none" dirty="0" err="1" smtClean="0">
                <a:latin typeface="Berlin Sans FB" panose="020E0602020502020306" pitchFamily="34" charset="0"/>
              </a:rPr>
              <a:t>MainFrame</a:t>
            </a:r>
            <a:r>
              <a:rPr lang="en-US" sz="2400" i="1" cap="none" dirty="0" smtClean="0">
                <a:latin typeface="Berlin Sans FB" panose="020E0602020502020306" pitchFamily="34" charset="0"/>
              </a:rPr>
              <a:t> </a:t>
            </a:r>
            <a:r>
              <a:rPr lang="en-US" sz="2400" cap="none" dirty="0" smtClean="0">
                <a:latin typeface="Berlin Sans FB" panose="020E0602020502020306" pitchFamily="34" charset="0"/>
              </a:rPr>
              <a:t>’ displays the legend and starting menu</a:t>
            </a:r>
          </a:p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Uses </a:t>
            </a:r>
            <a:r>
              <a:rPr lang="en-US" sz="2600" cap="none" dirty="0" err="1" smtClean="0">
                <a:latin typeface="Berlin Sans FB" panose="020E0602020502020306" pitchFamily="34" charset="0"/>
              </a:rPr>
              <a:t>KeyEvent</a:t>
            </a:r>
            <a:r>
              <a:rPr lang="en-US" sz="2600" cap="none" dirty="0" smtClean="0">
                <a:latin typeface="Berlin Sans FB" panose="020E0602020502020306" pitchFamily="34" charset="0"/>
              </a:rPr>
              <a:t>, </a:t>
            </a:r>
            <a:r>
              <a:rPr lang="en-US" sz="2600" cap="none" dirty="0" err="1" smtClean="0">
                <a:latin typeface="Berlin Sans FB" panose="020E0602020502020306" pitchFamily="34" charset="0"/>
              </a:rPr>
              <a:t>MouseEvent</a:t>
            </a:r>
            <a:r>
              <a:rPr lang="en-US" sz="2600" cap="none" dirty="0" smtClean="0">
                <a:latin typeface="Berlin Sans FB" panose="020E0602020502020306" pitchFamily="34" charset="0"/>
              </a:rPr>
              <a:t>, </a:t>
            </a:r>
            <a:r>
              <a:rPr lang="en-US" sz="2600" cap="none" dirty="0" err="1" smtClean="0">
                <a:latin typeface="Berlin Sans FB" panose="020E0602020502020306" pitchFamily="34" charset="0"/>
              </a:rPr>
              <a:t>ActionEvent</a:t>
            </a:r>
            <a:r>
              <a:rPr lang="en-US" sz="2600" cap="none" dirty="0" smtClean="0">
                <a:latin typeface="Berlin Sans FB" panose="020E0602020502020306" pitchFamily="34" charset="0"/>
              </a:rPr>
              <a:t>, and </a:t>
            </a:r>
            <a:r>
              <a:rPr lang="en-US" sz="2600" cap="none" dirty="0" err="1" smtClean="0">
                <a:latin typeface="Berlin Sans FB" panose="020E0602020502020306" pitchFamily="34" charset="0"/>
              </a:rPr>
              <a:t>EventHandler</a:t>
            </a:r>
            <a:endParaRPr lang="en-US" sz="2600" cap="none" dirty="0" smtClean="0">
              <a:latin typeface="Berlin Sans FB" panose="020E0602020502020306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Uses javafx.animation.*</a:t>
            </a:r>
            <a:endParaRPr lang="en-US" sz="2600" cap="none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5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018897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My progress</a:t>
            </a:r>
            <a:endParaRPr lang="en-US" dirty="0">
              <a:solidFill>
                <a:srgbClr val="0070C0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637414"/>
            <a:ext cx="10363826" cy="47421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600" cap="none" dirty="0" smtClean="0">
                <a:solidFill>
                  <a:srgbClr val="0070C0"/>
                </a:solidFill>
                <a:latin typeface="Berlin Sans FB Demi" panose="020E0802020502020306" pitchFamily="34" charset="0"/>
              </a:rPr>
              <a:t>Modifiers from last version: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App can be played on using mouse or keyboard arrow keys.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Increasing speed of ball over time.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Control which bonuses get dropped more often.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Added more challenging levels.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Created an semi-indestructible brick</a:t>
            </a:r>
          </a:p>
          <a:p>
            <a:pPr lvl="2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There is a loophole in passing the level!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Ball algorithm is modified for size and speed.</a:t>
            </a:r>
          </a:p>
          <a:p>
            <a:pPr lvl="1">
              <a:lnSpc>
                <a:spcPct val="100000"/>
              </a:lnSpc>
            </a:pPr>
            <a:r>
              <a:rPr lang="en-US" sz="2400" cap="none" dirty="0" smtClean="0">
                <a:latin typeface="Berlin Sans FB" panose="020E0602020502020306" pitchFamily="34" charset="0"/>
              </a:rPr>
              <a:t>Only certain bonuses can be used simultaneously.</a:t>
            </a:r>
            <a:endParaRPr lang="en-US" sz="2400" cap="none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42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544089"/>
            <a:ext cx="10364451" cy="1093325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My challenges</a:t>
            </a:r>
            <a:endParaRPr lang="en-US" dirty="0">
              <a:solidFill>
                <a:srgbClr val="0070C0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637414"/>
            <a:ext cx="10363826" cy="4153785"/>
          </a:xfrm>
        </p:spPr>
        <p:txBody>
          <a:bodyPr>
            <a:normAutofit/>
          </a:bodyPr>
          <a:lstStyle/>
          <a:p>
            <a:r>
              <a:rPr lang="en-US" sz="2600" cap="none" dirty="0" smtClean="0">
                <a:latin typeface="Berlin Sans FB" panose="020E0602020502020306" pitchFamily="34" charset="0"/>
              </a:rPr>
              <a:t>Too much to do, not enough time to complete it all.</a:t>
            </a:r>
          </a:p>
          <a:p>
            <a:r>
              <a:rPr lang="en-US" sz="2600" cap="none" dirty="0" smtClean="0">
                <a:latin typeface="Berlin Sans FB" panose="020E0602020502020306" pitchFamily="34" charset="0"/>
              </a:rPr>
              <a:t>Using </a:t>
            </a:r>
            <a:r>
              <a:rPr lang="en-US" sz="2600" cap="none" dirty="0" err="1" smtClean="0">
                <a:latin typeface="Berlin Sans FB" panose="020E0602020502020306" pitchFamily="34" charset="0"/>
              </a:rPr>
              <a:t>JLabels</a:t>
            </a:r>
            <a:r>
              <a:rPr lang="en-US" sz="2600" cap="none" dirty="0" smtClean="0">
                <a:latin typeface="Berlin Sans FB" panose="020E0602020502020306" pitchFamily="34" charset="0"/>
              </a:rPr>
              <a:t> and </a:t>
            </a:r>
            <a:r>
              <a:rPr lang="en-US" sz="2600" cap="none" dirty="0" err="1" smtClean="0">
                <a:latin typeface="Berlin Sans FB" panose="020E0602020502020306" pitchFamily="34" charset="0"/>
              </a:rPr>
              <a:t>JButtons</a:t>
            </a:r>
            <a:endParaRPr lang="en-US" sz="2600" cap="none" dirty="0" smtClean="0">
              <a:latin typeface="Berlin Sans FB" panose="020E0602020502020306" pitchFamily="34" charset="0"/>
            </a:endParaRPr>
          </a:p>
          <a:p>
            <a:r>
              <a:rPr lang="en-US" sz="2600" cap="none" dirty="0" smtClean="0">
                <a:latin typeface="Berlin Sans FB" panose="020E0602020502020306" pitchFamily="34" charset="0"/>
              </a:rPr>
              <a:t>Getting the images to show and pop up at correct spot</a:t>
            </a:r>
          </a:p>
          <a:p>
            <a:r>
              <a:rPr lang="en-US" sz="2600" cap="none" dirty="0" smtClean="0">
                <a:latin typeface="Berlin Sans FB" panose="020E0602020502020306" pitchFamily="34" charset="0"/>
              </a:rPr>
              <a:t>Over-thinking the functions used</a:t>
            </a:r>
          </a:p>
          <a:p>
            <a:r>
              <a:rPr lang="en-US" sz="2600" cap="none" dirty="0" smtClean="0">
                <a:latin typeface="Berlin Sans FB" panose="020E0602020502020306" pitchFamily="34" charset="0"/>
              </a:rPr>
              <a:t>Spent more time on animation, less on algorithm </a:t>
            </a:r>
            <a:endParaRPr lang="en-US" sz="2600" cap="none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81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2106454"/>
              </p:ext>
            </p:extLst>
          </p:nvPr>
        </p:nvGraphicFramePr>
        <p:xfrm>
          <a:off x="357815" y="889470"/>
          <a:ext cx="2025650" cy="1748157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025650">
                  <a:extLst>
                    <a:ext uri="{9D8B030D-6E8A-4147-A177-3AD203B41FA5}">
                      <a16:colId xmlns:a16="http://schemas.microsoft.com/office/drawing/2014/main" val="557250514"/>
                    </a:ext>
                  </a:extLst>
                </a:gridCol>
              </a:tblGrid>
              <a:tr h="30703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Main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61274"/>
                  </a:ext>
                </a:extLst>
              </a:tr>
              <a:tr h="274407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Attributes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794"/>
                  </a:ext>
                </a:extLst>
              </a:tr>
              <a:tr h="441973">
                <a:tc>
                  <a:txBody>
                    <a:bodyPr/>
                    <a:lstStyle/>
                    <a:p>
                      <a:pPr marL="411480" lvl="1" indent="-182880" algn="l" defTabSz="411480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MainFrame</a:t>
                      </a:r>
                      <a:endParaRPr lang="en-US" sz="1050" dirty="0" smtClean="0"/>
                    </a:p>
                    <a:p>
                      <a:pPr marL="411480" lvl="1" indent="-182880" algn="l" defTabSz="411480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Start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10505"/>
                  </a:ext>
                </a:extLst>
              </a:tr>
              <a:tr h="254831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Operations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29343"/>
                  </a:ext>
                </a:extLst>
              </a:tr>
              <a:tr h="469916">
                <a:tc>
                  <a:txBody>
                    <a:bodyPr/>
                    <a:lstStyle/>
                    <a:p>
                      <a:pPr marL="45720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MainFrame</a:t>
                      </a:r>
                      <a:r>
                        <a:rPr lang="en-US" sz="1050" dirty="0" smtClean="0"/>
                        <a:t> (static class)</a:t>
                      </a:r>
                    </a:p>
                    <a:p>
                      <a:pPr marL="45720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Stage (void initialize)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81595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683998"/>
              </p:ext>
            </p:extLst>
          </p:nvPr>
        </p:nvGraphicFramePr>
        <p:xfrm>
          <a:off x="2837485" y="891862"/>
          <a:ext cx="1692275" cy="2379445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692275">
                  <a:extLst>
                    <a:ext uri="{9D8B030D-6E8A-4147-A177-3AD203B41FA5}">
                      <a16:colId xmlns:a16="http://schemas.microsoft.com/office/drawing/2014/main" val="5572505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err="1" smtClean="0"/>
                        <a:t>MainFrame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61274"/>
                  </a:ext>
                </a:extLst>
              </a:tr>
              <a:tr h="234415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Attributes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794"/>
                  </a:ext>
                </a:extLst>
              </a:tr>
              <a:tr h="482417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User Interface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Splash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Level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LifeCount</a:t>
                      </a:r>
                      <a:endParaRPr lang="en-US" sz="105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10505"/>
                  </a:ext>
                </a:extLst>
              </a:tr>
              <a:tr h="253465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Operations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29343"/>
                  </a:ext>
                </a:extLst>
              </a:tr>
              <a:tr h="469916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Splash (static final)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Level (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LifeCount</a:t>
                      </a:r>
                      <a:r>
                        <a:rPr lang="en-US" sz="1050" baseline="0" dirty="0" smtClean="0"/>
                        <a:t> (</a:t>
                      </a:r>
                      <a:r>
                        <a:rPr lang="en-US" sz="1050" baseline="0" dirty="0" err="1" smtClean="0"/>
                        <a:t>int</a:t>
                      </a:r>
                      <a:r>
                        <a:rPr lang="en-US" sz="1050" baseline="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Score (</a:t>
                      </a:r>
                      <a:r>
                        <a:rPr lang="en-US" sz="1050" baseline="0" dirty="0" err="1" smtClean="0"/>
                        <a:t>int</a:t>
                      </a:r>
                      <a:r>
                        <a:rPr lang="en-US" sz="1050" baseline="0" dirty="0" smtClean="0"/>
                        <a:t>)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81595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6858888"/>
              </p:ext>
            </p:extLst>
          </p:nvPr>
        </p:nvGraphicFramePr>
        <p:xfrm>
          <a:off x="7517018" y="889470"/>
          <a:ext cx="1949451" cy="26974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949451">
                  <a:extLst>
                    <a:ext uri="{9D8B030D-6E8A-4147-A177-3AD203B41FA5}">
                      <a16:colId xmlns:a16="http://schemas.microsoft.com/office/drawing/2014/main" val="557250514"/>
                    </a:ext>
                  </a:extLst>
                </a:gridCol>
              </a:tblGrid>
              <a:tr h="23706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Configuration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61274"/>
                  </a:ext>
                </a:extLst>
              </a:tr>
              <a:tr h="238550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Attributes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794"/>
                  </a:ext>
                </a:extLst>
              </a:tr>
              <a:tr h="482417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Image properties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Number of Lives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Screen dimensions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Ball Speed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Bat Speed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10505"/>
                  </a:ext>
                </a:extLst>
              </a:tr>
              <a:tr h="248075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Operations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29343"/>
                  </a:ext>
                </a:extLst>
              </a:tr>
              <a:tr h="469916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Image</a:t>
                      </a:r>
                      <a:r>
                        <a:rPr lang="en-US" sz="1050" baseline="0" dirty="0" smtClean="0"/>
                        <a:t> (import)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Lives ( static </a:t>
                      </a:r>
                      <a:r>
                        <a:rPr lang="en-US" sz="1050" baseline="0" dirty="0" err="1" smtClean="0"/>
                        <a:t>int</a:t>
                      </a:r>
                      <a:r>
                        <a:rPr lang="en-US" sz="1050" baseline="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Screen dimensions (</a:t>
                      </a:r>
                      <a:r>
                        <a:rPr lang="en-US" sz="1050" baseline="0" dirty="0" err="1" smtClean="0"/>
                        <a:t>int</a:t>
                      </a:r>
                      <a:r>
                        <a:rPr lang="en-US" sz="1050" baseline="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err="1" smtClean="0"/>
                        <a:t>BallSpeed</a:t>
                      </a:r>
                      <a:r>
                        <a:rPr lang="en-US" sz="1050" baseline="0" dirty="0" smtClean="0"/>
                        <a:t> (float)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err="1" smtClean="0"/>
                        <a:t>BatSpeed</a:t>
                      </a:r>
                      <a:r>
                        <a:rPr lang="en-US" sz="1050" baseline="0" dirty="0" smtClean="0"/>
                        <a:t> (float)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Array (list, return)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81595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069423"/>
              </p:ext>
            </p:extLst>
          </p:nvPr>
        </p:nvGraphicFramePr>
        <p:xfrm>
          <a:off x="4955214" y="864235"/>
          <a:ext cx="2092325" cy="32260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092325">
                  <a:extLst>
                    <a:ext uri="{9D8B030D-6E8A-4147-A177-3AD203B41FA5}">
                      <a16:colId xmlns:a16="http://schemas.microsoft.com/office/drawing/2014/main" val="557250514"/>
                    </a:ext>
                  </a:extLst>
                </a:gridCol>
              </a:tblGrid>
              <a:tr h="25602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Level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61274"/>
                  </a:ext>
                </a:extLst>
              </a:tr>
              <a:tr h="216890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Attributes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794"/>
                  </a:ext>
                </a:extLst>
              </a:tr>
              <a:tr h="1233550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Starting Level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Game</a:t>
                      </a:r>
                      <a:r>
                        <a:rPr lang="en-US" sz="1050" baseline="0" dirty="0" smtClean="0"/>
                        <a:t> Over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Bonuses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Legend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Timeline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err="1" smtClean="0"/>
                        <a:t>HitBrick</a:t>
                      </a:r>
                      <a:endParaRPr lang="en-US" sz="1050" baseline="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err="1" smtClean="0"/>
                        <a:t>LevelData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10505"/>
                  </a:ext>
                </a:extLst>
              </a:tr>
              <a:tr h="236830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Operations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29343"/>
                  </a:ext>
                </a:extLst>
              </a:tr>
              <a:tr h="1233550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Starting</a:t>
                      </a:r>
                      <a:r>
                        <a:rPr lang="en-US" sz="1050" baseline="0" dirty="0" err="1" smtClean="0"/>
                        <a:t>Level</a:t>
                      </a:r>
                      <a:r>
                        <a:rPr lang="en-US" sz="1050" baseline="0" dirty="0" smtClean="0"/>
                        <a:t> (state 0)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err="1" smtClean="0"/>
                        <a:t>GameOver</a:t>
                      </a:r>
                      <a:r>
                        <a:rPr lang="en-US" sz="1050" baseline="0" dirty="0" smtClean="0"/>
                        <a:t> (state 3)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Bonuses (iterator, children)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Legend (String)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Timeline (</a:t>
                      </a:r>
                      <a:r>
                        <a:rPr lang="en-US" sz="1050" baseline="0" dirty="0" err="1" smtClean="0"/>
                        <a:t>ArrayList</a:t>
                      </a:r>
                      <a:r>
                        <a:rPr lang="en-US" sz="1050" baseline="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err="1" smtClean="0"/>
                        <a:t>HitBrick</a:t>
                      </a:r>
                      <a:r>
                        <a:rPr lang="en-US" sz="1050" baseline="0" dirty="0" smtClean="0"/>
                        <a:t> (configuration)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err="1" smtClean="0"/>
                        <a:t>LevelData</a:t>
                      </a:r>
                      <a:r>
                        <a:rPr lang="en-US" sz="1050" baseline="0" dirty="0" smtClean="0"/>
                        <a:t> (String)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8159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721487"/>
              </p:ext>
            </p:extLst>
          </p:nvPr>
        </p:nvGraphicFramePr>
        <p:xfrm>
          <a:off x="6161949" y="4437619"/>
          <a:ext cx="1830387" cy="2249319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830387">
                  <a:extLst>
                    <a:ext uri="{9D8B030D-6E8A-4147-A177-3AD203B41FA5}">
                      <a16:colId xmlns:a16="http://schemas.microsoft.com/office/drawing/2014/main" val="5572505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Bat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61274"/>
                  </a:ext>
                </a:extLst>
              </a:tr>
              <a:tr h="255280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Attributes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794"/>
                  </a:ext>
                </a:extLst>
              </a:tr>
              <a:tr h="742632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Size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Placement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BonusGrow</a:t>
                      </a:r>
                      <a:endParaRPr lang="en-US" sz="105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BonusShrink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10505"/>
                  </a:ext>
                </a:extLst>
              </a:tr>
              <a:tr h="257315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Operations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29343"/>
                  </a:ext>
                </a:extLst>
              </a:tr>
              <a:tr h="742632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Size (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Placement (translate)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BonusGrow</a:t>
                      </a:r>
                      <a:r>
                        <a:rPr lang="en-US" sz="1050" baseline="0" dirty="0" smtClean="0"/>
                        <a:t> (</a:t>
                      </a:r>
                      <a:r>
                        <a:rPr lang="en-US" sz="1050" baseline="0" dirty="0" err="1" smtClean="0"/>
                        <a:t>int</a:t>
                      </a:r>
                      <a:r>
                        <a:rPr lang="en-US" sz="1050" baseline="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err="1" smtClean="0"/>
                        <a:t>BonusShrink</a:t>
                      </a:r>
                      <a:r>
                        <a:rPr lang="en-US" sz="1050" baseline="0" dirty="0" smtClean="0"/>
                        <a:t> (</a:t>
                      </a:r>
                      <a:r>
                        <a:rPr lang="en-US" sz="1050" baseline="0" dirty="0" err="1" smtClean="0"/>
                        <a:t>int</a:t>
                      </a:r>
                      <a:r>
                        <a:rPr lang="en-US" sz="1050" baseline="0" dirty="0" smtClean="0"/>
                        <a:t>)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81595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7006481"/>
              </p:ext>
            </p:extLst>
          </p:nvPr>
        </p:nvGraphicFramePr>
        <p:xfrm>
          <a:off x="3541117" y="4344483"/>
          <a:ext cx="1828800" cy="2249319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5572505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Ball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61274"/>
                  </a:ext>
                </a:extLst>
              </a:tr>
              <a:tr h="255280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Attributes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794"/>
                  </a:ext>
                </a:extLst>
              </a:tr>
              <a:tr h="742632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Size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Placement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BonusGrow</a:t>
                      </a:r>
                      <a:endParaRPr lang="en-US" sz="105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BonusShrink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10505"/>
                  </a:ext>
                </a:extLst>
              </a:tr>
              <a:tr h="257315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Operations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29343"/>
                  </a:ext>
                </a:extLst>
              </a:tr>
              <a:tr h="742632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Size (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Placement </a:t>
                      </a:r>
                      <a:r>
                        <a:rPr lang="en-US" sz="1050" dirty="0" smtClean="0"/>
                        <a:t>(translate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BonusGrow</a:t>
                      </a:r>
                      <a:r>
                        <a:rPr lang="en-US" sz="1050" baseline="0" dirty="0" smtClean="0"/>
                        <a:t> (</a:t>
                      </a:r>
                      <a:r>
                        <a:rPr lang="en-US" sz="1050" baseline="0" dirty="0" err="1" smtClean="0"/>
                        <a:t>int</a:t>
                      </a:r>
                      <a:r>
                        <a:rPr lang="en-US" sz="1050" baseline="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err="1" smtClean="0"/>
                        <a:t>BonusShrink</a:t>
                      </a:r>
                      <a:r>
                        <a:rPr lang="en-US" sz="1050" baseline="0" dirty="0" smtClean="0"/>
                        <a:t> (</a:t>
                      </a:r>
                      <a:r>
                        <a:rPr lang="en-US" sz="1050" baseline="0" dirty="0" err="1" smtClean="0"/>
                        <a:t>int</a:t>
                      </a:r>
                      <a:r>
                        <a:rPr lang="en-US" sz="1050" baseline="0" dirty="0" smtClean="0"/>
                        <a:t>)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81595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787082"/>
              </p:ext>
            </p:extLst>
          </p:nvPr>
        </p:nvGraphicFramePr>
        <p:xfrm>
          <a:off x="609000" y="3126797"/>
          <a:ext cx="1762125" cy="34979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762125">
                  <a:extLst>
                    <a:ext uri="{9D8B030D-6E8A-4147-A177-3AD203B41FA5}">
                      <a16:colId xmlns:a16="http://schemas.microsoft.com/office/drawing/2014/main" val="557250514"/>
                    </a:ext>
                  </a:extLst>
                </a:gridCol>
              </a:tblGrid>
              <a:tr h="249869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Bonus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61274"/>
                  </a:ext>
                </a:extLst>
              </a:tr>
              <a:tr h="249869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Attributes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794"/>
                  </a:ext>
                </a:extLst>
              </a:tr>
              <a:tr h="1342525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BallSlow</a:t>
                      </a:r>
                      <a:endParaRPr lang="en-US" sz="105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BallFast</a:t>
                      </a:r>
                      <a:endParaRPr lang="en-US" sz="105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GrowBat</a:t>
                      </a:r>
                      <a:endParaRPr lang="en-US" sz="105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ShrinkBat</a:t>
                      </a:r>
                      <a:endParaRPr lang="en-US" sz="105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GrowBall</a:t>
                      </a:r>
                      <a:endParaRPr lang="en-US" sz="105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ShrinkBall</a:t>
                      </a:r>
                      <a:endParaRPr lang="en-US" sz="1050" dirty="0" smtClean="0"/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Strike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Lives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10505"/>
                  </a:ext>
                </a:extLst>
              </a:tr>
              <a:tr h="251860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Operations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29343"/>
                  </a:ext>
                </a:extLst>
              </a:tr>
              <a:tr h="1342525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err="1" smtClean="0"/>
                        <a:t>BallSlow</a:t>
                      </a:r>
                      <a:r>
                        <a:rPr lang="en-US" sz="1050" dirty="0" smtClean="0"/>
                        <a:t> (static 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marR="0" lvl="1" indent="-18288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+"/>
                        <a:tabLst/>
                        <a:defRPr/>
                      </a:pPr>
                      <a:r>
                        <a:rPr lang="en-US" sz="1050" dirty="0" err="1" smtClean="0"/>
                        <a:t>BallFast</a:t>
                      </a:r>
                      <a:r>
                        <a:rPr lang="en-US" sz="1050" dirty="0" smtClean="0"/>
                        <a:t> (static 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marR="0" lvl="1" indent="-18288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+"/>
                        <a:tabLst/>
                        <a:defRPr/>
                      </a:pPr>
                      <a:r>
                        <a:rPr lang="en-US" sz="1050" dirty="0" err="1" smtClean="0"/>
                        <a:t>GrowBat</a:t>
                      </a:r>
                      <a:r>
                        <a:rPr lang="en-US" sz="1050" dirty="0" smtClean="0"/>
                        <a:t> (static 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marR="0" lvl="1" indent="-18288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+"/>
                        <a:tabLst/>
                        <a:defRPr/>
                      </a:pPr>
                      <a:r>
                        <a:rPr lang="en-US" sz="1050" dirty="0" err="1" smtClean="0"/>
                        <a:t>ShrinkBat</a:t>
                      </a:r>
                      <a:r>
                        <a:rPr lang="en-US" sz="1050" dirty="0" smtClean="0"/>
                        <a:t> (static 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marR="0" lvl="1" indent="-18288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+"/>
                        <a:tabLst/>
                        <a:defRPr/>
                      </a:pPr>
                      <a:r>
                        <a:rPr lang="en-US" sz="1050" dirty="0" err="1" smtClean="0"/>
                        <a:t>GrowBall</a:t>
                      </a:r>
                      <a:r>
                        <a:rPr lang="en-US" sz="1050" dirty="0" smtClean="0"/>
                        <a:t> (static 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marR="0" lvl="1" indent="-18288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+"/>
                        <a:tabLst/>
                        <a:defRPr/>
                      </a:pPr>
                      <a:r>
                        <a:rPr lang="en-US" sz="1050" dirty="0" err="1" smtClean="0"/>
                        <a:t>ShrinkBall</a:t>
                      </a:r>
                      <a:r>
                        <a:rPr lang="en-US" sz="1050" dirty="0" smtClean="0"/>
                        <a:t>  (static 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marR="0" lvl="1" indent="-18288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+"/>
                        <a:tabLst/>
                        <a:defRPr/>
                      </a:pPr>
                      <a:r>
                        <a:rPr lang="en-US" sz="1050" dirty="0" smtClean="0"/>
                        <a:t>Strike  (static 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  <a:p>
                      <a:pPr marL="411480" marR="0" lvl="1" indent="-18288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+"/>
                        <a:tabLst/>
                        <a:defRPr/>
                      </a:pPr>
                      <a:r>
                        <a:rPr lang="en-US" sz="1050" dirty="0" smtClean="0"/>
                        <a:t>Lives (static </a:t>
                      </a:r>
                      <a:r>
                        <a:rPr lang="en-US" sz="1050" dirty="0" err="1" smtClean="0"/>
                        <a:t>int</a:t>
                      </a:r>
                      <a:r>
                        <a:rPr lang="en-US" sz="1050" dirty="0" smtClean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81595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036828"/>
              </p:ext>
            </p:extLst>
          </p:nvPr>
        </p:nvGraphicFramePr>
        <p:xfrm>
          <a:off x="8818350" y="4437619"/>
          <a:ext cx="1828800" cy="2253139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557250514"/>
                    </a:ext>
                  </a:extLst>
                </a:gridCol>
              </a:tblGrid>
              <a:tr h="25528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Brick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61274"/>
                  </a:ext>
                </a:extLst>
              </a:tr>
              <a:tr h="255280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Attributes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794"/>
                  </a:ext>
                </a:extLst>
              </a:tr>
              <a:tr h="742632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Color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Visibility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10505"/>
                  </a:ext>
                </a:extLst>
              </a:tr>
              <a:tr h="257315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Operations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29343"/>
                  </a:ext>
                </a:extLst>
              </a:tr>
              <a:tr h="742632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Image</a:t>
                      </a:r>
                      <a:r>
                        <a:rPr lang="en-US" sz="1050" baseline="0" dirty="0" smtClean="0"/>
                        <a:t> (import)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Color (static </a:t>
                      </a:r>
                      <a:r>
                        <a:rPr lang="en-US" sz="1050" baseline="0" dirty="0" err="1" smtClean="0"/>
                        <a:t>int</a:t>
                      </a:r>
                      <a:r>
                        <a:rPr lang="en-US" sz="1050" baseline="0" dirty="0" smtClean="0"/>
                        <a:t>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baseline="0" dirty="0" smtClean="0"/>
                        <a:t>Visible (Boolean)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81595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954078"/>
              </p:ext>
            </p:extLst>
          </p:nvPr>
        </p:nvGraphicFramePr>
        <p:xfrm>
          <a:off x="9935949" y="889470"/>
          <a:ext cx="1949451" cy="28575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949451">
                  <a:extLst>
                    <a:ext uri="{9D8B030D-6E8A-4147-A177-3AD203B41FA5}">
                      <a16:colId xmlns:a16="http://schemas.microsoft.com/office/drawing/2014/main" val="557250514"/>
                    </a:ext>
                  </a:extLst>
                </a:gridCol>
              </a:tblGrid>
              <a:tr h="247225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Splash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61274"/>
                  </a:ext>
                </a:extLst>
              </a:tr>
              <a:tr h="238550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Attributes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00794"/>
                  </a:ext>
                </a:extLst>
              </a:tr>
              <a:tr h="482417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Title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Shadow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Directions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Sun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10505"/>
                  </a:ext>
                </a:extLst>
              </a:tr>
              <a:tr h="248075">
                <a:tc>
                  <a:txBody>
                    <a:bodyPr/>
                    <a:lstStyle/>
                    <a:p>
                      <a:pPr algn="l"/>
                      <a:r>
                        <a:rPr lang="en-US" sz="1050" dirty="0" smtClean="0"/>
                        <a:t>Operations</a:t>
                      </a:r>
                      <a:endParaRPr 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29343"/>
                  </a:ext>
                </a:extLst>
              </a:tr>
              <a:tr h="469916">
                <a:tc>
                  <a:txBody>
                    <a:bodyPr/>
                    <a:lstStyle/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Image</a:t>
                      </a:r>
                      <a:r>
                        <a:rPr lang="en-US" sz="1050" baseline="0" dirty="0" smtClean="0"/>
                        <a:t> (import)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Title (String)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Shadow (image)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Directions (String)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Sun (image)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Background (image)</a:t>
                      </a:r>
                    </a:p>
                    <a:p>
                      <a:pPr marL="411480" lvl="1" indent="-182880" algn="l">
                        <a:buFont typeface="Calibri" panose="020F0502020204030204" pitchFamily="34" charset="0"/>
                        <a:buChar char="+"/>
                      </a:pPr>
                      <a:r>
                        <a:rPr lang="en-US" sz="1050" dirty="0" smtClean="0"/>
                        <a:t>Nodes (image)</a:t>
                      </a:r>
                      <a:endParaRPr lang="en-US" sz="105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81595"/>
                  </a:ext>
                </a:extLst>
              </a:tr>
            </a:tbl>
          </a:graphicData>
        </a:graphic>
      </p:graphicFrame>
      <p:cxnSp>
        <p:nvCxnSpPr>
          <p:cNvPr id="3" name="Straight Arrow Connector 2"/>
          <p:cNvCxnSpPr/>
          <p:nvPr/>
        </p:nvCxnSpPr>
        <p:spPr>
          <a:xfrm flipH="1">
            <a:off x="2383465" y="3638097"/>
            <a:ext cx="2571749" cy="452178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10" idx="0"/>
          </p:cNvCxnSpPr>
          <p:nvPr/>
        </p:nvCxnSpPr>
        <p:spPr>
          <a:xfrm flipH="1">
            <a:off x="4455517" y="3836615"/>
            <a:ext cx="499697" cy="507868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9" idx="0"/>
          </p:cNvCxnSpPr>
          <p:nvPr/>
        </p:nvCxnSpPr>
        <p:spPr>
          <a:xfrm>
            <a:off x="6717339" y="4090275"/>
            <a:ext cx="359803" cy="347344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047538" y="3346925"/>
            <a:ext cx="1770812" cy="1528862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Elbow Connector 29"/>
          <p:cNvCxnSpPr/>
          <p:nvPr/>
        </p:nvCxnSpPr>
        <p:spPr>
          <a:xfrm rot="5400000" flipH="1" flipV="1">
            <a:off x="6155599" y="-3892003"/>
            <a:ext cx="12700" cy="9540034"/>
          </a:xfrm>
          <a:prstGeom prst="bentConnector3">
            <a:avLst>
              <a:gd name="adj1" fmla="val 5415417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/>
          <p:nvPr/>
        </p:nvCxnSpPr>
        <p:spPr>
          <a:xfrm rot="16200000" flipH="1">
            <a:off x="3111401" y="-277742"/>
            <a:ext cx="2392" cy="2312982"/>
          </a:xfrm>
          <a:prstGeom prst="bentConnector3">
            <a:avLst>
              <a:gd name="adj1" fmla="val -5380853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/>
          <p:nvPr/>
        </p:nvCxnSpPr>
        <p:spPr>
          <a:xfrm flipV="1">
            <a:off x="1490062" y="847210"/>
            <a:ext cx="7684248" cy="25400"/>
          </a:xfrm>
          <a:prstGeom prst="bentConnector4">
            <a:avLst>
              <a:gd name="adj1" fmla="val 130"/>
              <a:gd name="adj2" fmla="val 1652142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/>
          <p:nvPr/>
        </p:nvCxnSpPr>
        <p:spPr>
          <a:xfrm rot="5400000" flipH="1" flipV="1">
            <a:off x="4024265" y="-1460482"/>
            <a:ext cx="25235" cy="4630736"/>
          </a:xfrm>
          <a:prstGeom prst="bentConnector3">
            <a:avLst>
              <a:gd name="adj1" fmla="val 1048009"/>
            </a:avLst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/>
          <p:nvPr/>
        </p:nvCxnSpPr>
        <p:spPr>
          <a:xfrm flipV="1">
            <a:off x="3027753" y="851466"/>
            <a:ext cx="7684248" cy="25400"/>
          </a:xfrm>
          <a:prstGeom prst="bentConnector4">
            <a:avLst>
              <a:gd name="adj1" fmla="val 130"/>
              <a:gd name="adj2" fmla="val 2196327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37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5630" y="2119873"/>
            <a:ext cx="6816095" cy="1040162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demonstration</a:t>
            </a:r>
            <a:endParaRPr lang="en-US" dirty="0">
              <a:solidFill>
                <a:srgbClr val="0070C0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512235" y="3148499"/>
            <a:ext cx="4642884" cy="9093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smtClean="0">
                <a:latin typeface="Berlin Sans FB Demi" panose="020E0802020502020306" pitchFamily="34" charset="0"/>
              </a:rPr>
              <a:t>any volunteers?</a:t>
            </a:r>
            <a:endParaRPr lang="en-US" sz="3200" dirty="0">
              <a:latin typeface="Berlin Sans FB Demi" panose="020E0802020502020306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725" y="4682173"/>
            <a:ext cx="2618549" cy="19244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bliqueTopLef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2171" y="2491717"/>
            <a:ext cx="2618101" cy="1899620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bliqueTopLef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1725" y="323072"/>
            <a:ext cx="2618547" cy="1877810"/>
          </a:xfrm>
          <a:prstGeom prst="rect">
            <a:avLst/>
          </a:prstGeom>
          <a:solidFill>
            <a:srgbClr val="FFFFFF">
              <a:shade val="85000"/>
            </a:srgbClr>
          </a:solidFill>
          <a:ln w="9525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bliqueTopLef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53973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50" y="450075"/>
            <a:ext cx="10364451" cy="741051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  <a:latin typeface="Gill Sans Ultra Bold" panose="020B0A02020104020203" pitchFamily="34" charset="0"/>
              </a:rPr>
              <a:t>improvements</a:t>
            </a:r>
            <a:endParaRPr lang="en-US" dirty="0">
              <a:solidFill>
                <a:srgbClr val="0070C0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029424" y="1300208"/>
            <a:ext cx="4873474" cy="679994"/>
          </a:xfrm>
        </p:spPr>
        <p:txBody>
          <a:bodyPr/>
          <a:lstStyle/>
          <a:p>
            <a:r>
              <a:rPr lang="en-US" sz="2800" b="1" cap="none" dirty="0" smtClean="0">
                <a:solidFill>
                  <a:srgbClr val="0070C0"/>
                </a:solidFill>
                <a:latin typeface="Berlin Sans FB Demi" panose="020E0802020502020306" pitchFamily="34" charset="0"/>
              </a:rPr>
              <a:t>If I were to do this again:</a:t>
            </a:r>
            <a:endParaRPr lang="en-US" sz="2800" b="1" cap="none" dirty="0">
              <a:solidFill>
                <a:srgbClr val="0070C0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913148" y="2213811"/>
            <a:ext cx="5102641" cy="3657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I would implement a shooter</a:t>
            </a:r>
          </a:p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Implement </a:t>
            </a:r>
            <a:r>
              <a:rPr lang="en-US" sz="2600" cap="none" smtClean="0">
                <a:latin typeface="Berlin Sans FB" panose="020E0602020502020306" pitchFamily="34" charset="0"/>
              </a:rPr>
              <a:t>more-functional bricks</a:t>
            </a:r>
            <a:endParaRPr lang="en-US" sz="2600" cap="none" dirty="0" smtClean="0">
              <a:latin typeface="Berlin Sans FB" panose="020E0602020502020306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Create more difficult levels</a:t>
            </a:r>
          </a:p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Multiplayer enabled</a:t>
            </a:r>
          </a:p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Export into a text file the top ten high scores.</a:t>
            </a:r>
          </a:p>
          <a:p>
            <a:endParaRPr lang="en-US" cap="non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83372" y="1300208"/>
            <a:ext cx="4881804" cy="679994"/>
          </a:xfrm>
        </p:spPr>
        <p:txBody>
          <a:bodyPr/>
          <a:lstStyle/>
          <a:p>
            <a:r>
              <a:rPr lang="en-US" sz="2800" b="1" cap="none" dirty="0" smtClean="0">
                <a:solidFill>
                  <a:srgbClr val="0070C0"/>
                </a:solidFill>
                <a:latin typeface="Berlin Sans FB Demi" panose="020E0802020502020306" pitchFamily="34" charset="0"/>
              </a:rPr>
              <a:t>If I had more time:</a:t>
            </a:r>
            <a:endParaRPr lang="en-US" sz="2800" b="1" cap="none" dirty="0">
              <a:solidFill>
                <a:srgbClr val="0070C0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6171574" y="2213811"/>
            <a:ext cx="5105401" cy="3657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Modify so that the Strike is not implemented in the semi-indestructible bricks.</a:t>
            </a:r>
          </a:p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Find out how I can apply </a:t>
            </a:r>
            <a:r>
              <a:rPr lang="en-US" sz="2600" cap="none" dirty="0" err="1" smtClean="0">
                <a:latin typeface="Berlin Sans FB" panose="020E0602020502020306" pitchFamily="34" charset="0"/>
              </a:rPr>
              <a:t>JLabels</a:t>
            </a:r>
            <a:r>
              <a:rPr lang="en-US" sz="2600" cap="none" dirty="0" smtClean="0">
                <a:latin typeface="Berlin Sans FB" panose="020E0602020502020306" pitchFamily="34" charset="0"/>
              </a:rPr>
              <a:t> and </a:t>
            </a:r>
            <a:r>
              <a:rPr lang="en-US" sz="2600" cap="none" dirty="0" err="1" smtClean="0">
                <a:latin typeface="Berlin Sans FB" panose="020E0602020502020306" pitchFamily="34" charset="0"/>
              </a:rPr>
              <a:t>JButtons</a:t>
            </a:r>
            <a:r>
              <a:rPr lang="en-US" sz="2600" cap="none" dirty="0" smtClean="0">
                <a:latin typeface="Berlin Sans FB" panose="020E0602020502020306" pitchFamily="34" charset="0"/>
              </a:rPr>
              <a:t> instead of using just images to display text.</a:t>
            </a:r>
          </a:p>
          <a:p>
            <a:pPr>
              <a:lnSpc>
                <a:spcPct val="100000"/>
              </a:lnSpc>
            </a:pPr>
            <a:r>
              <a:rPr lang="en-US" sz="2600" cap="none" dirty="0" smtClean="0">
                <a:latin typeface="Berlin Sans FB" panose="020E0602020502020306" pitchFamily="34" charset="0"/>
              </a:rPr>
              <a:t>Fix the ball fly-through problem after it collects a bonus</a:t>
            </a:r>
          </a:p>
          <a:p>
            <a:endParaRPr lang="en-US" sz="2600" cap="none" dirty="0"/>
          </a:p>
        </p:txBody>
      </p:sp>
    </p:spTree>
    <p:extLst>
      <p:ext uri="{BB962C8B-B14F-4D97-AF65-F5344CB8AC3E}">
        <p14:creationId xmlns:p14="http://schemas.microsoft.com/office/powerpoint/2010/main" val="96816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298</TotalTime>
  <Words>593</Words>
  <Application>Microsoft Office PowerPoint</Application>
  <PresentationFormat>Widescreen</PresentationFormat>
  <Paragraphs>160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Baskerville Old Face</vt:lpstr>
      <vt:lpstr>Berlin Sans FB</vt:lpstr>
      <vt:lpstr>Berlin Sans FB Demi</vt:lpstr>
      <vt:lpstr>Calibri</vt:lpstr>
      <vt:lpstr>Gill Sans Ultra Bold</vt:lpstr>
      <vt:lpstr>Tw Cen MT</vt:lpstr>
      <vt:lpstr>Droplet</vt:lpstr>
      <vt:lpstr>PowerPoint Presentation</vt:lpstr>
      <vt:lpstr>THE PROJECT</vt:lpstr>
      <vt:lpstr>The program</vt:lpstr>
      <vt:lpstr>My progress</vt:lpstr>
      <vt:lpstr>My challenges</vt:lpstr>
      <vt:lpstr>PowerPoint Presentation</vt:lpstr>
      <vt:lpstr>demonstration</vt:lpstr>
      <vt:lpstr>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Test</dc:creator>
  <cp:lastModifiedBy>Test</cp:lastModifiedBy>
  <cp:revision>18</cp:revision>
  <dcterms:created xsi:type="dcterms:W3CDTF">2017-01-24T01:45:20Z</dcterms:created>
  <dcterms:modified xsi:type="dcterms:W3CDTF">2017-01-24T06:43:34Z</dcterms:modified>
</cp:coreProperties>
</file>

<file path=docProps/thumbnail.jpeg>
</file>